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64" r:id="rId2"/>
    <p:sldId id="256" r:id="rId3"/>
    <p:sldId id="257" r:id="rId4"/>
    <p:sldId id="263" r:id="rId5"/>
    <p:sldId id="258" r:id="rId6"/>
    <p:sldId id="259" r:id="rId7"/>
    <p:sldId id="260" r:id="rId8"/>
    <p:sldId id="261" r:id="rId9"/>
    <p:sldId id="262"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480"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0BD450FA-77C8-5E42-91DB-735BC6023511}" type="datetimeFigureOut">
              <a:rPr lang="en-US" smtClean="0"/>
              <a:t>7/28/2022</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BA68E6CB-D3CC-4745-BAD5-7A8B75D1790F}" type="slidenum">
              <a:rPr lang="en-US" smtClean="0"/>
              <a:t>‹#›</a:t>
            </a:fld>
            <a:endParaRPr lang="en-US"/>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BD450FA-77C8-5E42-91DB-735BC6023511}" type="datetimeFigureOut">
              <a:rPr lang="en-US" smtClean="0"/>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68E6CB-D3CC-4745-BAD5-7A8B75D1790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BD450FA-77C8-5E42-91DB-735BC6023511}" type="datetimeFigureOut">
              <a:rPr lang="en-US" smtClean="0"/>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66400" y="6416676"/>
            <a:ext cx="1016000" cy="365125"/>
          </a:xfrm>
        </p:spPr>
        <p:txBody>
          <a:bodyPr/>
          <a:lstStyle/>
          <a:p>
            <a:fld id="{BA68E6CB-D3CC-4745-BAD5-7A8B75D1790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BD450FA-77C8-5E42-91DB-735BC6023511}" type="datetimeFigureOut">
              <a:rPr lang="en-US" smtClean="0"/>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68E6CB-D3CC-4745-BAD5-7A8B75D1790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BD450FA-77C8-5E42-91DB-735BC6023511}" type="datetimeFigureOut">
              <a:rPr lang="en-US" smtClean="0"/>
              <a:t>7/28/2022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68E6CB-D3CC-4745-BAD5-7A8B75D1790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BD450FA-77C8-5E42-91DB-735BC6023511}" type="datetimeFigureOut">
              <a:rPr lang="en-US" smtClean="0"/>
              <a:t>7/28/2022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68E6CB-D3CC-4745-BAD5-7A8B75D1790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D450FA-77C8-5E42-91DB-735BC6023511}" type="datetimeFigureOut">
              <a:rPr lang="en-US" smtClean="0"/>
              <a:t>7/28/2022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68E6CB-D3CC-4745-BAD5-7A8B75D1790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BD450FA-77C8-5E42-91DB-735BC6023511}" type="datetimeFigureOut">
              <a:rPr lang="en-US" smtClean="0"/>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68E6CB-D3CC-4745-BAD5-7A8B75D1790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BD450FA-77C8-5E42-91DB-735BC6023511}" type="datetimeFigureOut">
              <a:rPr lang="en-US" smtClean="0"/>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68E6CB-D3CC-4745-BAD5-7A8B75D1790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BD450FA-77C8-5E42-91DB-735BC6023511}" type="datetimeFigureOut">
              <a:rPr lang="en-US" smtClean="0"/>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68E6CB-D3CC-4745-BAD5-7A8B75D1790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BD450FA-77C8-5E42-91DB-735BC6023511}" type="datetimeFigureOut">
              <a:rPr lang="en-US" smtClean="0"/>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68E6CB-D3CC-4745-BAD5-7A8B75D1790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0BD450FA-77C8-5E42-91DB-735BC6023511}" type="datetimeFigureOut">
              <a:rPr lang="en-US" smtClean="0"/>
              <a:t>7/28/2022</a:t>
            </a:fld>
            <a:endParaRPr lang="en-US"/>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A68E6CB-D3CC-4745-BAD5-7A8B75D1790F}"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09600"/>
            <a:ext cx="10925906" cy="2209800"/>
          </a:xfrm>
        </p:spPr>
        <p:txBody>
          <a:bodyPr/>
          <a:lstStyle/>
          <a:p>
            <a:r>
              <a:rPr lang="en-GB" sz="4300" dirty="0">
                <a:solidFill>
                  <a:srgbClr val="FFFFFF"/>
                </a:solidFill>
                <a:latin typeface="DejaVuSans-Bold_2h_1"/>
              </a:rPr>
              <a:t>Summary of </a:t>
            </a:r>
            <a:r>
              <a:rPr lang="en-US" sz="4400" dirty="0" err="1">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t>Bhisham</a:t>
            </a:r>
            <a:r>
              <a:rPr lang="en-US" sz="44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t> </a:t>
            </a:r>
            <a:r>
              <a:rPr lang="en-US" sz="4400" dirty="0" err="1">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t>Sahni’s</a:t>
            </a:r>
            <a:r>
              <a:rPr lang="en-US" sz="44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t> </a:t>
            </a:r>
            <a:r>
              <a:rPr lang="en-US" sz="4400" dirty="0">
                <a:solidFill>
                  <a:schemeClr val="accent3"/>
                </a:solidFill>
              </a:rPr>
              <a:t>‘</a:t>
            </a:r>
            <a:r>
              <a:rPr lang="en-US" sz="4400" i="1" dirty="0">
                <a:solidFill>
                  <a:schemeClr val="accent3"/>
                </a:solidFill>
              </a:rPr>
              <a:t>Dinner for the Boss’</a:t>
            </a:r>
            <a:endParaRPr lang="en-IN" dirty="0">
              <a:solidFill>
                <a:schemeClr val="accent3"/>
              </a:solidFill>
            </a:endParaRPr>
          </a:p>
        </p:txBody>
      </p:sp>
      <p:sp>
        <p:nvSpPr>
          <p:cNvPr id="3" name="Subtitle 2"/>
          <p:cNvSpPr>
            <a:spLocks noGrp="1"/>
          </p:cNvSpPr>
          <p:nvPr>
            <p:ph type="subTitle" idx="1"/>
          </p:nvPr>
        </p:nvSpPr>
        <p:spPr>
          <a:xfrm>
            <a:off x="1676400" y="3733800"/>
            <a:ext cx="8686800" cy="1676400"/>
          </a:xfrm>
        </p:spPr>
        <p:txBody>
          <a:bodyPr/>
          <a:lstStyle/>
          <a:p>
            <a:pPr lvl="0">
              <a:lnSpc>
                <a:spcPct val="90000"/>
              </a:lnSpc>
              <a:spcBef>
                <a:spcPts val="1000"/>
              </a:spcBef>
              <a:buClrTx/>
              <a:buSzTx/>
            </a:pPr>
            <a:r>
              <a:rPr lang="en-IN" sz="3200" dirty="0">
                <a:solidFill>
                  <a:srgbClr val="FF0000"/>
                </a:solidFill>
                <a:latin typeface="AR DELANEY" panose="02000000000000000000" pitchFamily="2" charset="0"/>
              </a:rPr>
              <a:t>BA I  ENGLISH (Compulsory) </a:t>
            </a:r>
          </a:p>
          <a:p>
            <a:pPr lvl="0">
              <a:lnSpc>
                <a:spcPct val="90000"/>
              </a:lnSpc>
              <a:spcBef>
                <a:spcPts val="1000"/>
              </a:spcBef>
              <a:buClrTx/>
              <a:buSzTx/>
            </a:pPr>
            <a:r>
              <a:rPr lang="en-IN" sz="3200" dirty="0">
                <a:solidFill>
                  <a:srgbClr val="FF0000"/>
                </a:solidFill>
                <a:latin typeface="AR DELANEY" panose="02000000000000000000" pitchFamily="2" charset="0"/>
              </a:rPr>
              <a:t> ENG CE101</a:t>
            </a:r>
          </a:p>
          <a:p>
            <a:endParaRPr lang="en-IN" dirty="0"/>
          </a:p>
        </p:txBody>
      </p:sp>
    </p:spTree>
    <p:extLst>
      <p:ext uri="{BB962C8B-B14F-4D97-AF65-F5344CB8AC3E}">
        <p14:creationId xmlns:p14="http://schemas.microsoft.com/office/powerpoint/2010/main" val="3932695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E2C4ED-1335-1DB5-3F69-56F9D74577AB}"/>
              </a:ext>
            </a:extLst>
          </p:cNvPr>
          <p:cNvSpPr>
            <a:spLocks noGrp="1"/>
          </p:cNvSpPr>
          <p:nvPr>
            <p:ph type="ctrTitle"/>
          </p:nvPr>
        </p:nvSpPr>
        <p:spPr>
          <a:xfrm>
            <a:off x="1371600" y="457199"/>
            <a:ext cx="9296400" cy="1371601"/>
          </a:xfrm>
        </p:spPr>
        <p:txBody>
          <a:bodyPr>
            <a:normAutofit fontScale="90000"/>
          </a:bodyPr>
          <a:lstStyle/>
          <a:p>
            <a:r>
              <a:rPr lang="en-GB" b="0" i="0" dirty="0" smtClean="0">
                <a:solidFill>
                  <a:srgbClr val="FFFFFF"/>
                </a:solidFill>
                <a:effectLst/>
                <a:latin typeface="DejaVuSans-Bold_2h_1"/>
              </a:rPr>
              <a:t/>
            </a:r>
            <a:br>
              <a:rPr lang="en-GB" b="0" i="0" dirty="0" smtClean="0">
                <a:solidFill>
                  <a:srgbClr val="FFFFFF"/>
                </a:solidFill>
                <a:effectLst/>
                <a:latin typeface="DejaVuSans-Bold_2h_1"/>
              </a:rPr>
            </a:br>
            <a:r>
              <a:rPr lang="en-GB" dirty="0">
                <a:solidFill>
                  <a:srgbClr val="FFFFFF"/>
                </a:solidFill>
                <a:latin typeface="DejaVuSans-Bold_2h_1"/>
              </a:rPr>
              <a:t/>
            </a:r>
            <a:br>
              <a:rPr lang="en-GB" dirty="0">
                <a:solidFill>
                  <a:srgbClr val="FFFFFF"/>
                </a:solidFill>
                <a:latin typeface="DejaVuSans-Bold_2h_1"/>
              </a:rPr>
            </a:br>
            <a:r>
              <a:rPr lang="en-GB" dirty="0" smtClean="0">
                <a:solidFill>
                  <a:srgbClr val="FFFFFF"/>
                </a:solidFill>
                <a:latin typeface="DejaVuSans-Bold_2h_1"/>
              </a:rPr>
              <a:t/>
            </a:r>
            <a:br>
              <a:rPr lang="en-GB" dirty="0" smtClean="0">
                <a:solidFill>
                  <a:srgbClr val="FFFFFF"/>
                </a:solidFill>
                <a:latin typeface="DejaVuSans-Bold_2h_1"/>
              </a:rPr>
            </a:br>
            <a:r>
              <a:rPr lang="en-GB" dirty="0" smtClean="0">
                <a:solidFill>
                  <a:srgbClr val="FFFFFF"/>
                </a:solidFill>
                <a:latin typeface="DejaVuSans-Bold_2h_1"/>
              </a:rPr>
              <a:t> </a:t>
            </a:r>
            <a:r>
              <a:rPr lang="en-US" sz="4900" dirty="0" err="1" smtClean="0"/>
              <a:t>Bhisham</a:t>
            </a:r>
            <a:r>
              <a:rPr lang="en-US" sz="4900" dirty="0" smtClean="0"/>
              <a:t> </a:t>
            </a:r>
            <a:r>
              <a:rPr lang="en-US" sz="4900" dirty="0" err="1" smtClean="0"/>
              <a:t>Sahni’s</a:t>
            </a:r>
            <a:r>
              <a:rPr lang="en-US" sz="4900" dirty="0" smtClean="0"/>
              <a:t> ‘</a:t>
            </a:r>
            <a:r>
              <a:rPr lang="en-US" sz="4900" i="1" dirty="0" smtClean="0"/>
              <a:t>Dinner for the Boss’</a:t>
            </a:r>
            <a:endParaRPr lang="en-US" dirty="0"/>
          </a:p>
        </p:txBody>
      </p:sp>
      <p:sp>
        <p:nvSpPr>
          <p:cNvPr id="3" name="Subtitle 2">
            <a:extLst>
              <a:ext uri="{FF2B5EF4-FFF2-40B4-BE49-F238E27FC236}">
                <a16:creationId xmlns:a16="http://schemas.microsoft.com/office/drawing/2014/main" xmlns="" id="{CC8292BC-EB6F-392F-B419-A74CCC0DFCFD}"/>
              </a:ext>
            </a:extLst>
          </p:cNvPr>
          <p:cNvSpPr>
            <a:spLocks noGrp="1"/>
          </p:cNvSpPr>
          <p:nvPr>
            <p:ph type="subTitle" idx="1"/>
          </p:nvPr>
        </p:nvSpPr>
        <p:spPr>
          <a:xfrm>
            <a:off x="1447800" y="2438400"/>
            <a:ext cx="9220200" cy="3886199"/>
          </a:xfrm>
        </p:spPr>
        <p:txBody>
          <a:bodyPr>
            <a:normAutofit fontScale="92500" lnSpcReduction="10000"/>
          </a:bodyPr>
          <a:lstStyle/>
          <a:p>
            <a:r>
              <a:rPr lang="en-US" dirty="0" smtClean="0"/>
              <a:t> SUMMARY</a:t>
            </a:r>
          </a:p>
          <a:p>
            <a:r>
              <a:rPr lang="en-US" dirty="0" smtClean="0"/>
              <a:t>'Dinner </a:t>
            </a:r>
            <a:r>
              <a:rPr lang="en-US" dirty="0"/>
              <a:t>for the Boss' is deep heart wrenching anecdote of a selfless and illiterate old woman who sells her ornaments to pay for the education of her son. The story was actually written in Hindi by the recipient of the highest civilian </a:t>
            </a:r>
            <a:r>
              <a:rPr lang="en-US" dirty="0" err="1"/>
              <a:t>honours</a:t>
            </a:r>
            <a:r>
              <a:rPr lang="en-US" dirty="0"/>
              <a:t> of India, '</a:t>
            </a:r>
            <a:r>
              <a:rPr lang="en-US" dirty="0" err="1"/>
              <a:t>Bhisham</a:t>
            </a:r>
            <a:r>
              <a:rPr lang="en-US" dirty="0"/>
              <a:t> </a:t>
            </a:r>
            <a:r>
              <a:rPr lang="en-US" dirty="0" err="1"/>
              <a:t>Sahni</a:t>
            </a:r>
            <a:r>
              <a:rPr lang="en-US" dirty="0"/>
              <a:t> and translated in English by 'Gillian Wright. The story records a generation gap where the selfish and ungrateful son </a:t>
            </a:r>
            <a:r>
              <a:rPr lang="en-US" dirty="0" smtClean="0"/>
              <a:t>along with </a:t>
            </a:r>
            <a:r>
              <a:rPr lang="en-US" dirty="0"/>
              <a:t>his wife starts considering the old mother as a burden and a useless asset in the house.</a:t>
            </a:r>
          </a:p>
        </p:txBody>
      </p:sp>
    </p:spTree>
    <p:extLst>
      <p:ext uri="{BB962C8B-B14F-4D97-AF65-F5344CB8AC3E}">
        <p14:creationId xmlns:p14="http://schemas.microsoft.com/office/powerpoint/2010/main" val="671422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6B3862-4D34-1B93-CDA2-04EEBE191EF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311095EE-5BD9-CE36-81CD-DD851C86353A}"/>
              </a:ext>
            </a:extLst>
          </p:cNvPr>
          <p:cNvSpPr>
            <a:spLocks noGrp="1"/>
          </p:cNvSpPr>
          <p:nvPr>
            <p:ph idx="1"/>
          </p:nvPr>
        </p:nvSpPr>
        <p:spPr/>
        <p:txBody>
          <a:bodyPr>
            <a:normAutofit/>
          </a:bodyPr>
          <a:lstStyle/>
          <a:p>
            <a:r>
              <a:rPr lang="en-US" dirty="0"/>
              <a:t>Shyamnath is an employee in an American Income life oil company. He wants to </a:t>
            </a:r>
            <a:r>
              <a:rPr lang="en-US" dirty="0" smtClean="0"/>
              <a:t>win </a:t>
            </a:r>
            <a:r>
              <a:rPr lang="en-US" dirty="0"/>
              <a:t>the </a:t>
            </a:r>
            <a:r>
              <a:rPr lang="en-US" dirty="0" smtClean="0"/>
              <a:t>favor </a:t>
            </a:r>
            <a:r>
              <a:rPr lang="en-US" dirty="0"/>
              <a:t>of his American boss in the hope of promotion. So he invites his boss and </a:t>
            </a:r>
            <a:r>
              <a:rPr lang="en-US" dirty="0" smtClean="0"/>
              <a:t>the </a:t>
            </a:r>
            <a:r>
              <a:rPr lang="en-US" dirty="0"/>
              <a:t>Indian officials </a:t>
            </a:r>
            <a:r>
              <a:rPr lang="en-US" dirty="0" smtClean="0"/>
              <a:t>along with </a:t>
            </a:r>
            <a:r>
              <a:rPr lang="en-US" dirty="0"/>
              <a:t>their wives to a dinner party at his home. Both Shyamnath and hi wife leave no stone unturned to make the dinner party a way of his success. </a:t>
            </a:r>
          </a:p>
        </p:txBody>
      </p:sp>
    </p:spTree>
    <p:extLst>
      <p:ext uri="{BB962C8B-B14F-4D97-AF65-F5344CB8AC3E}">
        <p14:creationId xmlns:p14="http://schemas.microsoft.com/office/powerpoint/2010/main" val="3800177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30275"/>
          </a:xfrm>
        </p:spPr>
        <p:txBody>
          <a:bodyPr/>
          <a:lstStyle/>
          <a:p>
            <a:endParaRPr lang="en-IN" dirty="0"/>
          </a:p>
        </p:txBody>
      </p:sp>
      <p:sp>
        <p:nvSpPr>
          <p:cNvPr id="3" name="Content Placeholder 2"/>
          <p:cNvSpPr>
            <a:spLocks noGrp="1"/>
          </p:cNvSpPr>
          <p:nvPr>
            <p:ph idx="1"/>
          </p:nvPr>
        </p:nvSpPr>
        <p:spPr>
          <a:xfrm>
            <a:off x="1371600" y="2133600"/>
            <a:ext cx="9296400" cy="3581400"/>
          </a:xfrm>
        </p:spPr>
        <p:txBody>
          <a:bodyPr/>
          <a:lstStyle/>
          <a:p>
            <a:pPr marL="0" indent="0">
              <a:buNone/>
            </a:pPr>
            <a:r>
              <a:rPr lang="en-IN" dirty="0"/>
              <a:t>The desire and aspirations of social mobility makes Shyamnath emotionless, stone hearted and ungrateful towards his mother. After having prepared for the party, hiding the mother from the guest becomes the central problem for Shyamnath. He does not want his mother to be noticed by any of the guests. Thus he gives her instructions to keep herself away from the sight of the guests. He even asks her not to sleep and snore.</a:t>
            </a:r>
          </a:p>
        </p:txBody>
      </p:sp>
    </p:spTree>
    <p:extLst>
      <p:ext uri="{BB962C8B-B14F-4D97-AF65-F5344CB8AC3E}">
        <p14:creationId xmlns:p14="http://schemas.microsoft.com/office/powerpoint/2010/main" val="3013529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BAD243-49A3-26B1-C745-50B1291A970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D9F69DDA-9ABF-F52D-0D3F-3AC3222BF87D}"/>
              </a:ext>
            </a:extLst>
          </p:cNvPr>
          <p:cNvSpPr>
            <a:spLocks noGrp="1"/>
          </p:cNvSpPr>
          <p:nvPr>
            <p:ph idx="1"/>
          </p:nvPr>
        </p:nvSpPr>
        <p:spPr/>
        <p:txBody>
          <a:bodyPr/>
          <a:lstStyle/>
          <a:p>
            <a:r>
              <a:rPr lang="en-US" dirty="0"/>
              <a:t>He directs her to remain in the veranda a long as the drinking will go on in the sitting room, and when they come in the veranda for dinner, she should move quietly into the sitting room. But the drinks continue till late night The mother falls asleep sitting on the chair in the veranda. Shyamnath comes there leading the guests for dinner. He finds his mother dozing and snoring loudly. He feels ashamed and becomes enraged. He feels like dragging his mother into her room which becomes impossible in the presence of guests.</a:t>
            </a:r>
          </a:p>
        </p:txBody>
      </p:sp>
    </p:spTree>
    <p:extLst>
      <p:ext uri="{BB962C8B-B14F-4D97-AF65-F5344CB8AC3E}">
        <p14:creationId xmlns:p14="http://schemas.microsoft.com/office/powerpoint/2010/main" val="2985357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34C268-B3C0-FA60-ABFD-A5142B198A0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44E5BA7D-0AE7-5756-E411-46D562BC7C9A}"/>
              </a:ext>
            </a:extLst>
          </p:cNvPr>
          <p:cNvSpPr>
            <a:spLocks noGrp="1"/>
          </p:cNvSpPr>
          <p:nvPr>
            <p:ph idx="1"/>
          </p:nvPr>
        </p:nvSpPr>
        <p:spPr/>
        <p:txBody>
          <a:bodyPr/>
          <a:lstStyle/>
          <a:p>
            <a:r>
              <a:rPr lang="en-US" dirty="0"/>
              <a:t>He directs her to remain in the veranda a long as the drinking will go on in the sitting room, and when they come in the veranda </a:t>
            </a:r>
            <a:r>
              <a:rPr lang="en-US" dirty="0" smtClean="0"/>
              <a:t>for </a:t>
            </a:r>
            <a:r>
              <a:rPr lang="en-US" dirty="0"/>
              <a:t>dinner</a:t>
            </a:r>
            <a:r>
              <a:rPr lang="en-US" dirty="0" smtClean="0"/>
              <a:t>, she </a:t>
            </a:r>
            <a:r>
              <a:rPr lang="en-US" dirty="0"/>
              <a:t>should move quietly into the sitting room. But the drinks continue till late night The mother falls asleep sitting on the chair in the veranda. Shyamnath comes there leading the guests for dinner. He finds his mother dozing and snoring loudly. He feels ashamed and becomes enraged. He feels like dragging his mother into her room which become impossible in the presence of guests.</a:t>
            </a:r>
          </a:p>
        </p:txBody>
      </p:sp>
    </p:spTree>
    <p:extLst>
      <p:ext uri="{BB962C8B-B14F-4D97-AF65-F5344CB8AC3E}">
        <p14:creationId xmlns:p14="http://schemas.microsoft.com/office/powerpoint/2010/main" val="684761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E9F222-84BD-BA7E-DC38-8B31E63B66F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E82B9042-0556-AD6C-22EE-7E499FB34024}"/>
              </a:ext>
            </a:extLst>
          </p:cNvPr>
          <p:cNvSpPr>
            <a:spLocks noGrp="1"/>
          </p:cNvSpPr>
          <p:nvPr>
            <p:ph idx="1"/>
          </p:nvPr>
        </p:nvSpPr>
        <p:spPr/>
        <p:txBody>
          <a:bodyPr/>
          <a:lstStyle/>
          <a:p>
            <a:r>
              <a:rPr lang="en-US" dirty="0"/>
              <a:t>Everyone starts giggling on seeing the old woman dozing and snoring. The mother panics and stands up and starts staring at the ground. Before any distress may occur, the boss comes ahead and acts wisely. He smiles and wishes '</a:t>
            </a:r>
            <a:r>
              <a:rPr lang="en-US" dirty="0" err="1"/>
              <a:t>Namastey</a:t>
            </a:r>
            <a:r>
              <a:rPr lang="en-US" dirty="0"/>
              <a:t> to the old woman. </a:t>
            </a:r>
            <a:r>
              <a:rPr lang="en-US" dirty="0" smtClean="0"/>
              <a:t>He </a:t>
            </a:r>
            <a:r>
              <a:rPr lang="en-US" dirty="0"/>
              <a:t>lovingly shakes hand with her several times and asks the old woman about her well being Then the boss tries to comfort the old woman's anxiety by asking her to sing a Punjabi folk song. The </a:t>
            </a:r>
            <a:r>
              <a:rPr lang="en-US" dirty="0" smtClean="0"/>
              <a:t>old </a:t>
            </a:r>
            <a:r>
              <a:rPr lang="en-US" dirty="0">
                <a:solidFill>
                  <a:prstClr val="white"/>
                </a:solidFill>
              </a:rPr>
              <a:t>mother responses with, "</a:t>
            </a:r>
            <a:r>
              <a:rPr lang="en-US" dirty="0" err="1">
                <a:solidFill>
                  <a:prstClr val="white"/>
                </a:solidFill>
              </a:rPr>
              <a:t>Hariya</a:t>
            </a:r>
            <a:r>
              <a:rPr lang="en-US" dirty="0">
                <a:solidFill>
                  <a:prstClr val="white"/>
                </a:solidFill>
              </a:rPr>
              <a:t> </a:t>
            </a:r>
            <a:r>
              <a:rPr lang="en-US" dirty="0" err="1">
                <a:solidFill>
                  <a:prstClr val="white"/>
                </a:solidFill>
              </a:rPr>
              <a:t>ni</a:t>
            </a:r>
            <a:r>
              <a:rPr lang="en-US" dirty="0">
                <a:solidFill>
                  <a:prstClr val="white"/>
                </a:solidFill>
              </a:rPr>
              <a:t> </a:t>
            </a:r>
            <a:r>
              <a:rPr lang="en-US" dirty="0" err="1">
                <a:solidFill>
                  <a:prstClr val="white"/>
                </a:solidFill>
              </a:rPr>
              <a:t>maye</a:t>
            </a:r>
            <a:r>
              <a:rPr lang="en-US" dirty="0">
                <a:solidFill>
                  <a:prstClr val="white"/>
                </a:solidFill>
              </a:rPr>
              <a:t>,</a:t>
            </a:r>
            <a:endParaRPr lang="en-US" dirty="0"/>
          </a:p>
        </p:txBody>
      </p:sp>
    </p:spTree>
    <p:extLst>
      <p:ext uri="{BB962C8B-B14F-4D97-AF65-F5344CB8AC3E}">
        <p14:creationId xmlns:p14="http://schemas.microsoft.com/office/powerpoint/2010/main" val="2536632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A61EEF-5764-5AFA-8AC8-9F1C2411CF1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7B936005-3E6D-1B31-08E8-9DD9ED92594A}"/>
              </a:ext>
            </a:extLst>
          </p:cNvPr>
          <p:cNvSpPr>
            <a:spLocks noGrp="1"/>
          </p:cNvSpPr>
          <p:nvPr>
            <p:ph idx="1"/>
          </p:nvPr>
        </p:nvSpPr>
        <p:spPr/>
        <p:txBody>
          <a:bodyPr>
            <a:normAutofit/>
          </a:bodyPr>
          <a:lstStyle/>
          <a:p>
            <a:pPr lvl="0"/>
            <a:r>
              <a:rPr lang="en-US" dirty="0" err="1" smtClean="0"/>
              <a:t>Hariya</a:t>
            </a:r>
            <a:r>
              <a:rPr lang="en-US" dirty="0" smtClean="0"/>
              <a:t> </a:t>
            </a:r>
            <a:r>
              <a:rPr lang="en-US" dirty="0" err="1"/>
              <a:t>ni</a:t>
            </a:r>
            <a:r>
              <a:rPr lang="en-US" dirty="0"/>
              <a:t> </a:t>
            </a:r>
            <a:r>
              <a:rPr lang="en-US" dirty="0" err="1"/>
              <a:t>bhaine</a:t>
            </a:r>
            <a:r>
              <a:rPr lang="en-US" dirty="0"/>
              <a:t>, </a:t>
            </a:r>
            <a:r>
              <a:rPr lang="en-US" dirty="0" err="1"/>
              <a:t>Hariya</a:t>
            </a:r>
            <a:r>
              <a:rPr lang="en-US" dirty="0"/>
              <a:t> </a:t>
            </a:r>
            <a:r>
              <a:rPr lang="en-US" dirty="0" err="1"/>
              <a:t>te</a:t>
            </a:r>
            <a:r>
              <a:rPr lang="en-US" dirty="0"/>
              <a:t> </a:t>
            </a:r>
            <a:r>
              <a:rPr lang="en-US" dirty="0" err="1"/>
              <a:t>bhap</a:t>
            </a:r>
            <a:r>
              <a:rPr lang="en-US" dirty="0"/>
              <a:t> </a:t>
            </a:r>
            <a:r>
              <a:rPr lang="en-US" dirty="0" err="1"/>
              <a:t>bhariya</a:t>
            </a:r>
            <a:r>
              <a:rPr lang="en-US" dirty="0"/>
              <a:t> </a:t>
            </a:r>
            <a:r>
              <a:rPr lang="en-US" dirty="0" err="1"/>
              <a:t>hai</a:t>
            </a:r>
            <a:r>
              <a:rPr lang="en-US" dirty="0"/>
              <a:t>. The veranda resounds with applause, clapping and laughter of the guests. The boss feels so joyous to hear that he forgets to stop clapping. </a:t>
            </a:r>
            <a:r>
              <a:rPr lang="en-US" dirty="0" err="1"/>
              <a:t>Shyamnath's</a:t>
            </a:r>
            <a:r>
              <a:rPr lang="en-US" dirty="0"/>
              <a:t> annoyance turns into joy and pride. After the departure of the guests, the old mother requests her son to send her to </a:t>
            </a:r>
            <a:r>
              <a:rPr lang="en-US" dirty="0" err="1"/>
              <a:t>Haridwar</a:t>
            </a:r>
            <a:r>
              <a:rPr lang="en-US" dirty="0"/>
              <a:t>. She expresses her wish to stay there in her last few days of life and remember the name of God. </a:t>
            </a:r>
          </a:p>
        </p:txBody>
      </p:sp>
    </p:spTree>
    <p:extLst>
      <p:ext uri="{BB962C8B-B14F-4D97-AF65-F5344CB8AC3E}">
        <p14:creationId xmlns:p14="http://schemas.microsoft.com/office/powerpoint/2010/main" val="3237326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11049000" cy="868362"/>
          </a:xfrm>
        </p:spPr>
        <p:txBody>
          <a:bodyPr/>
          <a:lstStyle/>
          <a:p>
            <a:endParaRPr lang="en-IN"/>
          </a:p>
        </p:txBody>
      </p:sp>
      <p:sp>
        <p:nvSpPr>
          <p:cNvPr id="3" name="Content Placeholder 2"/>
          <p:cNvSpPr>
            <a:spLocks noGrp="1"/>
          </p:cNvSpPr>
          <p:nvPr>
            <p:ph idx="1"/>
          </p:nvPr>
        </p:nvSpPr>
        <p:spPr>
          <a:xfrm>
            <a:off x="457200" y="1600200"/>
            <a:ext cx="11125200" cy="4419600"/>
          </a:xfrm>
        </p:spPr>
        <p:txBody>
          <a:bodyPr>
            <a:normAutofit/>
          </a:bodyPr>
          <a:lstStyle/>
          <a:p>
            <a:pPr lvl="0"/>
            <a:r>
              <a:rPr lang="en-US" dirty="0">
                <a:solidFill>
                  <a:prstClr val="black"/>
                </a:solidFill>
              </a:rPr>
              <a:t>But Shyamnath feels irritated to hear this and asks his mother to embroider a </a:t>
            </a:r>
            <a:r>
              <a:rPr lang="en-US" dirty="0" err="1">
                <a:solidFill>
                  <a:prstClr val="black"/>
                </a:solidFill>
              </a:rPr>
              <a:t>phulkari</a:t>
            </a:r>
            <a:r>
              <a:rPr lang="en-US" dirty="0">
                <a:solidFill>
                  <a:prstClr val="black"/>
                </a:solidFill>
              </a:rPr>
              <a:t> for his boss to please him. The old mother expresses her helplessness in minute work like embroidery of </a:t>
            </a:r>
            <a:r>
              <a:rPr lang="en-US" dirty="0" err="1">
                <a:solidFill>
                  <a:prstClr val="black"/>
                </a:solidFill>
              </a:rPr>
              <a:t>phulkari</a:t>
            </a:r>
            <a:r>
              <a:rPr lang="en-US" dirty="0">
                <a:solidFill>
                  <a:prstClr val="black"/>
                </a:solidFill>
              </a:rPr>
              <a:t> in her old age with low vision. But the callous Shyamnath throws emotional master card and says that it can bring him promotion. On hearing that she can help her son in getting a bright future, she at once assures him saying, </a:t>
            </a:r>
            <a:r>
              <a:rPr lang="en-US" dirty="0" smtClean="0">
                <a:solidFill>
                  <a:prstClr val="black"/>
                </a:solidFill>
              </a:rPr>
              <a:t>I </a:t>
            </a:r>
            <a:r>
              <a:rPr lang="en-US" dirty="0">
                <a:solidFill>
                  <a:prstClr val="black"/>
                </a:solidFill>
              </a:rPr>
              <a:t>will do it beta, However it'll have to be done, I will do it." Mr. Shyamnath who still stumbles under the effect of alcohol says, "Now go to sleep" and he himself turns towards his own </a:t>
            </a:r>
            <a:r>
              <a:rPr lang="en-US" dirty="0" smtClean="0">
                <a:solidFill>
                  <a:prstClr val="black"/>
                </a:solidFill>
              </a:rPr>
              <a:t>room</a:t>
            </a:r>
            <a:r>
              <a:rPr lang="en-US" dirty="0">
                <a:solidFill>
                  <a:prstClr val="black"/>
                </a:solidFill>
              </a:rPr>
              <a:t>.</a:t>
            </a:r>
          </a:p>
          <a:p>
            <a:endParaRPr lang="en-IN" dirty="0"/>
          </a:p>
        </p:txBody>
      </p:sp>
    </p:spTree>
    <p:extLst>
      <p:ext uri="{BB962C8B-B14F-4D97-AF65-F5344CB8AC3E}">
        <p14:creationId xmlns:p14="http://schemas.microsoft.com/office/powerpoint/2010/main" val="1611714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4400" dirty="0">
                <a:solidFill>
                  <a:srgbClr val="FFFF00"/>
                </a:solidFill>
              </a:rPr>
              <a:t>THANK YOU!</a:t>
            </a:r>
            <a:br>
              <a:rPr lang="en-IN" sz="4400" dirty="0">
                <a:solidFill>
                  <a:srgbClr val="FFFF00"/>
                </a:solidFill>
              </a:rPr>
            </a:br>
            <a:endParaRPr lang="en-IN" sz="4400" dirty="0">
              <a:solidFill>
                <a:srgbClr val="FFFF00"/>
              </a:solidFill>
            </a:endParaRPr>
          </a:p>
        </p:txBody>
      </p:sp>
      <p:sp>
        <p:nvSpPr>
          <p:cNvPr id="3" name="Content Placeholder 2"/>
          <p:cNvSpPr>
            <a:spLocks noGrp="1"/>
          </p:cNvSpPr>
          <p:nvPr>
            <p:ph idx="1"/>
          </p:nvPr>
        </p:nvSpPr>
        <p:spPr/>
        <p:txBody>
          <a:bodyPr/>
          <a:lstStyle/>
          <a:p>
            <a:pPr marL="137160" indent="0" algn="ctr">
              <a:buNone/>
            </a:pPr>
            <a:endParaRPr lang="en-IN" dirty="0"/>
          </a:p>
        </p:txBody>
      </p:sp>
    </p:spTree>
    <p:extLst>
      <p:ext uri="{BB962C8B-B14F-4D97-AF65-F5344CB8AC3E}">
        <p14:creationId xmlns:p14="http://schemas.microsoft.com/office/powerpoint/2010/main" val="16765533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44</TotalTime>
  <Words>776</Words>
  <Application>Microsoft Office PowerPoint</Application>
  <PresentationFormat>Custom</PresentationFormat>
  <Paragraphs>14</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Apex</vt:lpstr>
      <vt:lpstr>Summary of Bhisham Sahni’s ‘Dinner for the Boss’</vt:lpstr>
      <vt:lpstr>    Bhisham Sahni’s ‘Dinner for the Boss’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BOSS CAME TO DINNER-BHISHAM S</dc:title>
  <dc:creator>918894478278</dc:creator>
  <cp:lastModifiedBy>Arun</cp:lastModifiedBy>
  <cp:revision>10</cp:revision>
  <dcterms:created xsi:type="dcterms:W3CDTF">2022-07-28T13:18:44Z</dcterms:created>
  <dcterms:modified xsi:type="dcterms:W3CDTF">2022-07-28T16:36:44Z</dcterms:modified>
</cp:coreProperties>
</file>